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8" r:id="rId2"/>
  </p:sldMasterIdLst>
  <p:notesMasterIdLst>
    <p:notesMasterId r:id="rId14"/>
  </p:notesMasterIdLst>
  <p:sldIdLst>
    <p:sldId id="257" r:id="rId3"/>
    <p:sldId id="1928" r:id="rId4"/>
    <p:sldId id="5502" r:id="rId5"/>
    <p:sldId id="5530" r:id="rId6"/>
    <p:sldId id="1257" r:id="rId7"/>
    <p:sldId id="5482" r:id="rId8"/>
    <p:sldId id="258" r:id="rId9"/>
    <p:sldId id="5478" r:id="rId10"/>
    <p:sldId id="1258" r:id="rId11"/>
    <p:sldId id="5503" r:id="rId12"/>
    <p:sldId id="545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321" autoAdjust="0"/>
    <p:restoredTop sz="96281" autoAdjust="0"/>
  </p:normalViewPr>
  <p:slideViewPr>
    <p:cSldViewPr snapToGrid="0" snapToObjects="1">
      <p:cViewPr varScale="1">
        <p:scale>
          <a:sx n="127" d="100"/>
          <a:sy n="127" d="100"/>
        </p:scale>
        <p:origin x="704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notesViewPr>
    <p:cSldViewPr snapToGrid="0" snapToObjects="1">
      <p:cViewPr>
        <p:scale>
          <a:sx n="200" d="100"/>
          <a:sy n="200" d="100"/>
        </p:scale>
        <p:origin x="-1096" y="70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667F14-6AF7-304D-BD12-E88E4DB72688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4621BB-7C6C-9D4E-9720-4E18A6FF9A7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2521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2734" y="4417484"/>
            <a:ext cx="5486400" cy="360045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4621BB-7C6C-9D4E-9720-4E18A6FF9A7C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0126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>
            <a:extLst>
              <a:ext uri="{FF2B5EF4-FFF2-40B4-BE49-F238E27FC236}">
                <a16:creationId xmlns:a16="http://schemas.microsoft.com/office/drawing/2014/main" id="{DA24FCB7-9E58-4B40-B0F2-E4DCBCB2293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Notes Placeholder 2">
            <a:extLst>
              <a:ext uri="{FF2B5EF4-FFF2-40B4-BE49-F238E27FC236}">
                <a16:creationId xmlns:a16="http://schemas.microsoft.com/office/drawing/2014/main" id="{CA483CCE-8FE8-464B-6ED9-42E2D06727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ea typeface="ＭＳ Ｐゴシック" panose="020B0600070205080204" pitchFamily="34" charset="-128"/>
            </a:endParaRPr>
          </a:p>
        </p:txBody>
      </p:sp>
      <p:sp>
        <p:nvSpPr>
          <p:cNvPr id="19459" name="Slide Number Placeholder 3">
            <a:extLst>
              <a:ext uri="{FF2B5EF4-FFF2-40B4-BE49-F238E27FC236}">
                <a16:creationId xmlns:a16="http://schemas.microsoft.com/office/drawing/2014/main" id="{BCED36D6-05C1-891C-48D2-AF506BA022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CC41CCE-1CB0-7643-899C-E9D1021E1FD2}" type="slidenum">
              <a:rPr lang="en-US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Slide Image Placeholder 1">
            <a:extLst>
              <a:ext uri="{FF2B5EF4-FFF2-40B4-BE49-F238E27FC236}">
                <a16:creationId xmlns:a16="http://schemas.microsoft.com/office/drawing/2014/main" id="{DC3FF8C1-4137-D5EB-AB38-C0D5CA7FA1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4" name="Notes Placeholder 2">
            <a:extLst>
              <a:ext uri="{FF2B5EF4-FFF2-40B4-BE49-F238E27FC236}">
                <a16:creationId xmlns:a16="http://schemas.microsoft.com/office/drawing/2014/main" id="{B59F243A-F349-A261-AFAA-53D11EE5243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00355" name="Slide Number Placeholder 3">
            <a:extLst>
              <a:ext uri="{FF2B5EF4-FFF2-40B4-BE49-F238E27FC236}">
                <a16:creationId xmlns:a16="http://schemas.microsoft.com/office/drawing/2014/main" id="{862C9DAB-4937-C538-5665-1A8B8B4ECC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1D1A65-3B45-5348-9F8D-C9969C2AF139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1808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Slide Image Placeholder 1">
            <a:extLst>
              <a:ext uri="{FF2B5EF4-FFF2-40B4-BE49-F238E27FC236}">
                <a16:creationId xmlns:a16="http://schemas.microsoft.com/office/drawing/2014/main" id="{DC3FF8C1-4137-D5EB-AB38-C0D5CA7FA1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4" name="Notes Placeholder 2">
            <a:extLst>
              <a:ext uri="{FF2B5EF4-FFF2-40B4-BE49-F238E27FC236}">
                <a16:creationId xmlns:a16="http://schemas.microsoft.com/office/drawing/2014/main" id="{B59F243A-F349-A261-AFAA-53D11EE5243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00355" name="Slide Number Placeholder 3">
            <a:extLst>
              <a:ext uri="{FF2B5EF4-FFF2-40B4-BE49-F238E27FC236}">
                <a16:creationId xmlns:a16="http://schemas.microsoft.com/office/drawing/2014/main" id="{862C9DAB-4937-C538-5665-1A8B8B4ECC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1D1A65-3B45-5348-9F8D-C9969C2AF139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2734" y="4417484"/>
            <a:ext cx="5486400" cy="360045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4621BB-7C6C-9D4E-9720-4E18A6FF9A7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07886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1217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1256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8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8559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4583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7516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8992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8218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076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6325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6269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19252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>
  <p:cSld name="Title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91"/>
          <p:cNvSpPr/>
          <p:nvPr/>
        </p:nvSpPr>
        <p:spPr>
          <a:xfrm>
            <a:off x="0" y="6026155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 h="120000" extrusionOk="0">
                <a:moveTo>
                  <a:pt x="0" y="0"/>
                </a:moveTo>
                <a:lnTo>
                  <a:pt x="9144000" y="0"/>
                </a:lnTo>
              </a:path>
            </a:pathLst>
          </a:custGeom>
          <a:noFill/>
          <a:ln w="9525" cap="flat" cmpd="sng">
            <a:solidFill>
              <a:srgbClr val="2C3A4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rgbClr val="000000"/>
              </a:buClr>
              <a:buSzPts val="1800"/>
              <a:buFont typeface="Arial"/>
              <a:buNone/>
            </a:pPr>
            <a:endParaRPr sz="1350">
              <a:solidFill>
                <a:prstClr val="black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91"/>
          <p:cNvSpPr txBox="1">
            <a:spLocks noGrp="1"/>
          </p:cNvSpPr>
          <p:nvPr>
            <p:ph type="sldNum" idx="12"/>
          </p:nvPr>
        </p:nvSpPr>
        <p:spPr>
          <a:xfrm>
            <a:off x="8686602" y="6551632"/>
            <a:ext cx="107950" cy="210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19050" marR="0" lvl="0" indent="0" algn="l">
              <a:lnSpc>
                <a:spcPct val="113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19050" marR="0" lvl="1" indent="0" algn="l">
              <a:lnSpc>
                <a:spcPct val="113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9050" marR="0" lvl="2" indent="0" algn="l">
              <a:lnSpc>
                <a:spcPct val="113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9050" marR="0" lvl="3" indent="0" algn="l">
              <a:lnSpc>
                <a:spcPct val="113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9050" marR="0" lvl="4" indent="0" algn="l">
              <a:lnSpc>
                <a:spcPct val="113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9050" marR="0" lvl="5" indent="0" algn="l">
              <a:lnSpc>
                <a:spcPct val="113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9050" marR="0" lvl="6" indent="0" algn="l">
              <a:lnSpc>
                <a:spcPct val="113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9050" marR="0" lvl="7" indent="0" algn="l">
              <a:lnSpc>
                <a:spcPct val="113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19050" marR="0" lvl="8" indent="0" algn="l">
              <a:lnSpc>
                <a:spcPct val="11375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>
              <a:solidFill>
                <a:prstClr val="black"/>
              </a:solidFill>
            </a:endParaRPr>
          </a:p>
        </p:txBody>
      </p:sp>
      <p:sp>
        <p:nvSpPr>
          <p:cNvPr id="121" name="Google Shape;121;p91"/>
          <p:cNvSpPr txBox="1">
            <a:spLocks noGrp="1"/>
          </p:cNvSpPr>
          <p:nvPr>
            <p:ph type="body" idx="1"/>
          </p:nvPr>
        </p:nvSpPr>
        <p:spPr>
          <a:xfrm>
            <a:off x="339626" y="283285"/>
            <a:ext cx="7058025" cy="8733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342900" marR="0" lvl="0" indent="-171450" algn="l">
              <a:lnSpc>
                <a:spcPct val="110000"/>
              </a:lnSpc>
              <a:spcBef>
                <a:spcPts val="750"/>
              </a:spcBef>
              <a:spcAft>
                <a:spcPts val="0"/>
              </a:spcAft>
              <a:buClr>
                <a:srgbClr val="405866"/>
              </a:buClr>
              <a:buSzPts val="1500"/>
              <a:buFont typeface="Arial"/>
              <a:buNone/>
              <a:defRPr sz="1125" b="0" i="0" u="none" strike="noStrike" cap="none">
                <a:solidFill>
                  <a:srgbClr val="40586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85800" marR="0" lvl="1" indent="-1714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125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028700" marR="0" lvl="2" indent="-1714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125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371600" marR="0" lvl="3" indent="-1714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125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1714500" marR="0" lvl="4" indent="-1714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125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057400" marR="0" lvl="5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400300" marR="0" lvl="6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743200" marR="0" lvl="7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086100" marR="0" lvl="8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122" name="Google Shape;122;p9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75558" y="6120787"/>
            <a:ext cx="1195615" cy="636033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91"/>
          <p:cNvSpPr txBox="1"/>
          <p:nvPr/>
        </p:nvSpPr>
        <p:spPr>
          <a:xfrm>
            <a:off x="2140897" y="6381095"/>
            <a:ext cx="1015364" cy="105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9525">
              <a:lnSpc>
                <a:spcPct val="91000"/>
              </a:lnSpc>
              <a:buClr>
                <a:srgbClr val="000000"/>
              </a:buClr>
              <a:buSzPts val="1000"/>
              <a:buFont typeface="Arial"/>
              <a:buNone/>
            </a:pPr>
            <a:r>
              <a:rPr lang="en-US" sz="750" dirty="0">
                <a:solidFill>
                  <a:srgbClr val="405866"/>
                </a:solidFill>
              </a:rPr>
              <a:t>@EducEndowFoundn</a:t>
            </a:r>
            <a:endParaRPr sz="1350" dirty="0"/>
          </a:p>
        </p:txBody>
      </p:sp>
      <p:pic>
        <p:nvPicPr>
          <p:cNvPr id="124" name="Google Shape;124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0278" y="6318451"/>
            <a:ext cx="240618" cy="2406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34872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98921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030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8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7290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39101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29031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79427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29079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703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98712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4716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2913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1113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8AFED-A4FE-6E4B-A8CD-F113261AB1F0}" type="datetimeFigureOut">
              <a:rPr lang="en-GB" smtClean="0"/>
              <a:t>18/10/2023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202AD-AE28-CF45-B581-EF155B22E0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6761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72EE9A1-0FF1-764E-B6CA-DC33EF5BE7BD}"/>
              </a:ext>
            </a:extLst>
          </p:cNvPr>
          <p:cNvSpPr txBox="1"/>
          <p:nvPr/>
        </p:nvSpPr>
        <p:spPr>
          <a:xfrm>
            <a:off x="687562" y="4803449"/>
            <a:ext cx="7768875" cy="83099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chemeClr val="bg1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Getting Better Together</a:t>
            </a:r>
            <a:endParaRPr lang="en-US" sz="4400" dirty="0">
              <a:solidFill>
                <a:schemeClr val="bg1"/>
              </a:solidFill>
              <a:latin typeface="Comic Sans MS" panose="030F09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499" y="774278"/>
            <a:ext cx="90550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Christ Church C of E Nursery and Primary School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0FC431-8578-EBA9-02EE-40F9FB01AD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244" y="2502228"/>
            <a:ext cx="2322341" cy="213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79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>
            <a:extLst>
              <a:ext uri="{FF2B5EF4-FFF2-40B4-BE49-F238E27FC236}">
                <a16:creationId xmlns:a16="http://schemas.microsoft.com/office/drawing/2014/main" id="{A1FD3925-EAAD-E4B1-9178-C98F835B22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0600">
              <a:latin typeface="Comic Sans MS" panose="030F0902030302020204" pitchFamily="66" charset="0"/>
            </a:endParaRPr>
          </a:p>
        </p:txBody>
      </p:sp>
      <p:sp>
        <p:nvSpPr>
          <p:cNvPr id="18438" name="TextBox 2">
            <a:extLst>
              <a:ext uri="{FF2B5EF4-FFF2-40B4-BE49-F238E27FC236}">
                <a16:creationId xmlns:a16="http://schemas.microsoft.com/office/drawing/2014/main" id="{80BF3CC5-E51F-EC07-3C6A-B04686BF3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7181" y="318007"/>
            <a:ext cx="5989638" cy="7080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000" b="1" dirty="0">
                <a:solidFill>
                  <a:schemeClr val="bg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Our Guiding Principles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8F700D-7951-B9C7-AF02-B242936BFC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50" y="235279"/>
            <a:ext cx="1072496" cy="10036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17633F8-3832-5ECF-EF27-A8A23CD38E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554" y="235278"/>
            <a:ext cx="1072496" cy="1003673"/>
          </a:xfrm>
          <a:prstGeom prst="rect">
            <a:avLst/>
          </a:prstGeom>
        </p:spPr>
      </p:pic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4D5BC11C-D128-B662-17F8-8BE6F4781410}"/>
              </a:ext>
            </a:extLst>
          </p:cNvPr>
          <p:cNvGraphicFramePr>
            <a:graphicFrameLocks noGrp="1"/>
          </p:cNvGraphicFramePr>
          <p:nvPr/>
        </p:nvGraphicFramePr>
        <p:xfrm>
          <a:off x="234950" y="2411724"/>
          <a:ext cx="8724900" cy="2339395"/>
        </p:xfrm>
        <a:graphic>
          <a:graphicData uri="http://schemas.openxmlformats.org/drawingml/2006/table">
            <a:tbl>
              <a:tblPr firstRow="1" bandRow="1"/>
              <a:tblGrid>
                <a:gridCol w="2908300">
                  <a:extLst>
                    <a:ext uri="{9D8B030D-6E8A-4147-A177-3AD203B41FA5}">
                      <a16:colId xmlns:a16="http://schemas.microsoft.com/office/drawing/2014/main" val="4260024796"/>
                    </a:ext>
                  </a:extLst>
                </a:gridCol>
                <a:gridCol w="2908300">
                  <a:extLst>
                    <a:ext uri="{9D8B030D-6E8A-4147-A177-3AD203B41FA5}">
                      <a16:colId xmlns:a16="http://schemas.microsoft.com/office/drawing/2014/main" val="2881204910"/>
                    </a:ext>
                  </a:extLst>
                </a:gridCol>
                <a:gridCol w="2908300">
                  <a:extLst>
                    <a:ext uri="{9D8B030D-6E8A-4147-A177-3AD203B41FA5}">
                      <a16:colId xmlns:a16="http://schemas.microsoft.com/office/drawing/2014/main" val="3980615337"/>
                    </a:ext>
                  </a:extLst>
                </a:gridCol>
              </a:tblGrid>
              <a:tr h="541075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Comic Sans MS" panose="030F0902030302020204" pitchFamily="66" charset="0"/>
                        </a:rPr>
                        <a:t>Do Justice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Comic Sans MS" panose="030F0902030302020204" pitchFamily="66" charset="0"/>
                        </a:rPr>
                        <a:t>Love Mercy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Comic Sans MS" panose="030F0902030302020204" pitchFamily="66" charset="0"/>
                        </a:rPr>
                        <a:t>Walk Humbly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1807454"/>
                  </a:ext>
                </a:extLst>
              </a:tr>
              <a:tr h="1689093"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Comic Sans MS" panose="030F0902030302020204" pitchFamily="66" charset="0"/>
                      </a:endParaRPr>
                    </a:p>
                    <a:p>
                      <a:pPr algn="ctr"/>
                      <a:endParaRPr lang="en-US" sz="2800" dirty="0">
                        <a:latin typeface="Comic Sans MS" panose="030F0902030302020204" pitchFamily="66" charset="0"/>
                      </a:endParaRPr>
                    </a:p>
                    <a:p>
                      <a:pPr algn="ctr"/>
                      <a:endParaRPr lang="en-US" sz="2800" dirty="0">
                        <a:latin typeface="Comic Sans MS" panose="030F0902030302020204" pitchFamily="66" charset="0"/>
                      </a:endParaRPr>
                    </a:p>
                    <a:p>
                      <a:pPr algn="ctr"/>
                      <a:endParaRPr lang="en-US" sz="2800" dirty="0"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6184279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DD53EF4B-BB00-520E-8D84-29815591FE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186" y="3067625"/>
            <a:ext cx="1194789" cy="14619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A7E93F6-8440-FBFE-F80F-8244819664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403" y="3067625"/>
            <a:ext cx="1289993" cy="14967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B950350-7159-8BE3-A349-DB4B62E603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108" y="3059985"/>
            <a:ext cx="1270613" cy="1608371"/>
          </a:xfrm>
          <a:prstGeom prst="rect">
            <a:avLst/>
          </a:prstGeom>
        </p:spPr>
      </p:pic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8869C0FB-0BFC-90DA-5A82-38BA04EAF441}"/>
              </a:ext>
            </a:extLst>
          </p:cNvPr>
          <p:cNvGraphicFramePr>
            <a:graphicFrameLocks noGrp="1"/>
          </p:cNvGraphicFramePr>
          <p:nvPr/>
        </p:nvGraphicFramePr>
        <p:xfrm>
          <a:off x="2367943" y="1212803"/>
          <a:ext cx="4104457" cy="914400"/>
        </p:xfrm>
        <a:graphic>
          <a:graphicData uri="http://schemas.openxmlformats.org/drawingml/2006/table">
            <a:tbl>
              <a:tblPr firstRow="1" bandRow="1"/>
              <a:tblGrid>
                <a:gridCol w="4104457">
                  <a:extLst>
                    <a:ext uri="{9D8B030D-6E8A-4147-A177-3AD203B41FA5}">
                      <a16:colId xmlns:a16="http://schemas.microsoft.com/office/drawing/2014/main" val="1010121667"/>
                    </a:ext>
                  </a:extLst>
                </a:gridCol>
              </a:tblGrid>
              <a:tr h="440297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2400" b="1" dirty="0">
                          <a:solidFill>
                            <a:srgbClr val="0432FF"/>
                          </a:solidFill>
                          <a:latin typeface="Comic Sans MS" panose="030F0902030302020204" pitchFamily="66" charset="0"/>
                        </a:rPr>
                        <a:t>Values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5190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en-US" sz="2400" b="0" dirty="0">
                          <a:solidFill>
                            <a:schemeClr val="tx2"/>
                          </a:solidFill>
                          <a:latin typeface="Comic Sans MS" panose="030F0902030302020204" pitchFamily="66" charset="0"/>
                        </a:rPr>
                        <a:t>Micah 6:8</a:t>
                      </a:r>
                      <a:endParaRPr lang="en-US" sz="2400" b="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2653579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49089D7-5A22-39A6-91CD-931586180153}"/>
              </a:ext>
            </a:extLst>
          </p:cNvPr>
          <p:cNvSpPr txBox="1"/>
          <p:nvPr/>
        </p:nvSpPr>
        <p:spPr>
          <a:xfrm>
            <a:off x="1528643" y="5060422"/>
            <a:ext cx="61947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BELIEVE AND ACHIEVE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DD2ED-1DDB-014C-F234-1738AC9208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301" y="215488"/>
            <a:ext cx="8524774" cy="132750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en-GB" sz="4400" b="1" dirty="0">
                <a:latin typeface="Comic Sans MS" panose="030F0902030302020204" pitchFamily="66" charset="0"/>
                <a:cs typeface="Arial" pitchFamily="34" charset="0"/>
              </a:rPr>
              <a:t>Come into school ready to learn!</a:t>
            </a:r>
            <a:endParaRPr lang="en-GB" sz="1200" b="1" dirty="0">
              <a:latin typeface="Comic Sans MS" panose="030F0902030302020204" pitchFamily="66" charset="0"/>
              <a:cs typeface="Arial" pitchFamily="34" charset="0"/>
            </a:endParaRPr>
          </a:p>
        </p:txBody>
      </p:sp>
      <p:sp>
        <p:nvSpPr>
          <p:cNvPr id="99331" name="TextBox 5">
            <a:extLst>
              <a:ext uri="{FF2B5EF4-FFF2-40B4-BE49-F238E27FC236}">
                <a16:creationId xmlns:a16="http://schemas.microsoft.com/office/drawing/2014/main" id="{F10331DB-5EA6-EE3D-1A2D-EA4C509D80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4688" y="403542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83754DE-C856-267E-A3FF-F86C2B4AE6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86" y="2285951"/>
            <a:ext cx="4122152" cy="30035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3B79F8E-8125-501F-2C5F-ACE0300F8C46}"/>
              </a:ext>
            </a:extLst>
          </p:cNvPr>
          <p:cNvSpPr txBox="1"/>
          <p:nvPr/>
        </p:nvSpPr>
        <p:spPr>
          <a:xfrm>
            <a:off x="5033204" y="2242464"/>
            <a:ext cx="371387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902030302020204" pitchFamily="66" charset="0"/>
              </a:rPr>
              <a:t>Take pride in your uniform!</a:t>
            </a:r>
          </a:p>
          <a:p>
            <a:pPr algn="ctr"/>
            <a:endParaRPr lang="en-US" sz="2400" dirty="0">
              <a:latin typeface="Comic Sans MS" panose="030F0902030302020204" pitchFamily="66" charset="0"/>
            </a:endParaRPr>
          </a:p>
          <a:p>
            <a:pPr algn="ctr"/>
            <a:r>
              <a:rPr lang="en-US" sz="2400" dirty="0">
                <a:latin typeface="Comic Sans MS" panose="030F0902030302020204" pitchFamily="66" charset="0"/>
              </a:rPr>
              <a:t>Wear the right clothes and shoes.</a:t>
            </a:r>
          </a:p>
          <a:p>
            <a:pPr algn="ctr"/>
            <a:endParaRPr lang="en-US" sz="2400" dirty="0">
              <a:latin typeface="Comic Sans MS" panose="030F0902030302020204" pitchFamily="66" charset="0"/>
            </a:endParaRPr>
          </a:p>
          <a:p>
            <a:pPr algn="ctr"/>
            <a:r>
              <a:rPr lang="en-US" sz="2400" dirty="0">
                <a:latin typeface="Comic Sans MS" panose="030F0902030302020204" pitchFamily="66" charset="0"/>
              </a:rPr>
              <a:t>Keep your shirt tucked in, ALL day.</a:t>
            </a:r>
            <a:endParaRPr lang="en-US" dirty="0"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345094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4A6CB-62AE-32D0-58DD-CD90E42BE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701" y="385225"/>
            <a:ext cx="6819903" cy="1325563"/>
          </a:xfrm>
        </p:spPr>
        <p:txBody>
          <a:bodyPr/>
          <a:lstStyle/>
          <a:p>
            <a:pPr algn="ctr"/>
            <a:r>
              <a:rPr lang="en-US" dirty="0">
                <a:latin typeface="Comic Sans MS" panose="030F0902030302020204" pitchFamily="66" charset="0"/>
              </a:rPr>
              <a:t>Our </a:t>
            </a:r>
            <a:r>
              <a:rPr lang="en-US" b="1" u="sng" dirty="0">
                <a:latin typeface="Comic Sans MS" panose="030F0902030302020204" pitchFamily="66" charset="0"/>
              </a:rPr>
              <a:t>school rules </a:t>
            </a:r>
            <a:r>
              <a:rPr lang="en-US" dirty="0">
                <a:latin typeface="Comic Sans MS" panose="030F0902030302020204" pitchFamily="66" charset="0"/>
              </a:rPr>
              <a:t>need to guide everything we do.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0A71BD-5C30-1735-43E2-D3890898ED23}"/>
              </a:ext>
            </a:extLst>
          </p:cNvPr>
          <p:cNvSpPr txBox="1"/>
          <p:nvPr/>
        </p:nvSpPr>
        <p:spPr>
          <a:xfrm>
            <a:off x="441701" y="2598658"/>
            <a:ext cx="76087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Comic Sans MS" panose="030F0902030302020204" pitchFamily="66" charset="0"/>
              </a:rPr>
              <a:t>Show good manners at all times </a:t>
            </a:r>
          </a:p>
          <a:p>
            <a:pPr marL="514350" indent="-514350">
              <a:buFont typeface="+mj-lt"/>
              <a:buAutoNum type="arabicPeriod"/>
            </a:pPr>
            <a:endParaRPr lang="en-US" sz="2800" dirty="0">
              <a:latin typeface="Comic Sans MS" panose="030F0902030302020204" pitchFamily="66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Comic Sans MS" panose="030F0902030302020204" pitchFamily="66" charset="0"/>
              </a:rPr>
              <a:t>Care for everything and everyone </a:t>
            </a:r>
          </a:p>
          <a:p>
            <a:pPr marL="514350" indent="-514350">
              <a:buFont typeface="+mj-lt"/>
              <a:buAutoNum type="arabicPeriod"/>
            </a:pPr>
            <a:endParaRPr lang="en-US" sz="2800" dirty="0">
              <a:latin typeface="Comic Sans MS" panose="030F0902030302020204" pitchFamily="66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Comic Sans MS" panose="030F0902030302020204" pitchFamily="66" charset="0"/>
              </a:rPr>
              <a:t>Follow instructions with thought and care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6C6BF4-B694-6A7D-A415-474FC00374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9231" y="84553"/>
            <a:ext cx="1533559" cy="1435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703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DD2ED-1DDB-014C-F234-1738AC9208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301" y="215488"/>
            <a:ext cx="8524774" cy="65217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en-GB" sz="4400" b="1" dirty="0">
                <a:latin typeface="Comic Sans MS" panose="030F0902030302020204" pitchFamily="66" charset="0"/>
                <a:cs typeface="Arial" pitchFamily="34" charset="0"/>
              </a:rPr>
              <a:t>Good Manners Matter!</a:t>
            </a:r>
            <a:endParaRPr lang="en-GB" sz="1200" b="1" dirty="0">
              <a:latin typeface="Comic Sans MS" panose="030F0902030302020204" pitchFamily="66" charset="0"/>
              <a:cs typeface="Arial" pitchFamily="34" charset="0"/>
            </a:endParaRPr>
          </a:p>
        </p:txBody>
      </p:sp>
      <p:sp>
        <p:nvSpPr>
          <p:cNvPr id="99331" name="TextBox 5">
            <a:extLst>
              <a:ext uri="{FF2B5EF4-FFF2-40B4-BE49-F238E27FC236}">
                <a16:creationId xmlns:a16="http://schemas.microsoft.com/office/drawing/2014/main" id="{F10331DB-5EA6-EE3D-1A2D-EA4C509D80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4688" y="403542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  <p:pic>
        <p:nvPicPr>
          <p:cNvPr id="99332" name="Picture 4">
            <a:extLst>
              <a:ext uri="{FF2B5EF4-FFF2-40B4-BE49-F238E27FC236}">
                <a16:creationId xmlns:a16="http://schemas.microsoft.com/office/drawing/2014/main" id="{CA9BA7C8-E558-7FB5-6B7B-3D0A922B84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567" y="1155734"/>
            <a:ext cx="1038241" cy="1038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05E8818-3C6E-4D82-AEC5-F21D63D4E2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8656" y="1874099"/>
            <a:ext cx="15568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" panose="030F0902030302020204" pitchFamily="66" charset="0"/>
              </a:rPr>
              <a:t>Visitors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1D8C57-1C5E-F3BD-683B-87C6356BE3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709" y="1958071"/>
            <a:ext cx="20906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" panose="030F0902030302020204" pitchFamily="66" charset="0"/>
              </a:rPr>
              <a:t>Each other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81EF6B-6EE4-D809-7828-C14C7C1293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4069" y="953739"/>
            <a:ext cx="270300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" panose="030F0902030302020204" pitchFamily="66" charset="0"/>
              </a:rPr>
              <a:t>HT/DHT/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" panose="030F0902030302020204" pitchFamily="66" charset="0"/>
              </a:rPr>
              <a:t>Teachers/TAs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8E1F20-C2C6-90B8-8C71-E52AAFA72198}"/>
              </a:ext>
            </a:extLst>
          </p:cNvPr>
          <p:cNvSpPr txBox="1"/>
          <p:nvPr/>
        </p:nvSpPr>
        <p:spPr>
          <a:xfrm>
            <a:off x="2048307" y="2534861"/>
            <a:ext cx="50041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Be polite to </a:t>
            </a: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EVERYONE,</a:t>
            </a:r>
            <a:r>
              <a:rPr kumimoji="0" lang="en-US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 </a:t>
            </a: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ALL</a:t>
            </a:r>
            <a:r>
              <a:rPr kumimoji="0" lang="en-US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the time: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902030302020204" pitchFamily="66" charset="0"/>
            </a:endParaRP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Good morning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Good afternoon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Hello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Welcome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Excuse me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Please</a:t>
            </a:r>
          </a:p>
          <a:p>
            <a:pPr marL="285750" marR="0" lvl="0" indent="-2857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Thank you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9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C24652-17B8-764F-CC80-2F55B99F45EF}"/>
              </a:ext>
            </a:extLst>
          </p:cNvPr>
          <p:cNvSpPr txBox="1"/>
          <p:nvPr/>
        </p:nvSpPr>
        <p:spPr>
          <a:xfrm>
            <a:off x="-247403" y="997366"/>
            <a:ext cx="345785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" panose="030F0902030302020204" pitchFamily="66" charset="0"/>
                <a:ea typeface="ＭＳ Ｐゴシック" panose="020B0600070205080204" pitchFamily="34" charset="-128"/>
              </a:rPr>
              <a:t>Office Staff/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" panose="030F0902030302020204" pitchFamily="66" charset="0"/>
                <a:ea typeface="ＭＳ Ｐゴシック" panose="020B0600070205080204" pitchFamily="34" charset="-128"/>
              </a:rPr>
              <a:t>All Adults</a:t>
            </a:r>
            <a:endParaRPr lang="en-US" sz="2400" dirty="0">
              <a:latin typeface="Comic Sans MS" panose="030F09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7C7294-F115-84A2-2584-9A888211ABE1}"/>
              </a:ext>
            </a:extLst>
          </p:cNvPr>
          <p:cNvSpPr txBox="1"/>
          <p:nvPr/>
        </p:nvSpPr>
        <p:spPr>
          <a:xfrm>
            <a:off x="1025061" y="5257726"/>
            <a:ext cx="79574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902030302020204" pitchFamily="66" charset="0"/>
              </a:rPr>
              <a:t>Let’s </a:t>
            </a:r>
            <a:r>
              <a:rPr lang="en-US" sz="2400" b="1" u="sng" dirty="0">
                <a:latin typeface="Comic Sans MS" panose="030F0902030302020204" pitchFamily="66" charset="0"/>
              </a:rPr>
              <a:t>reflect </a:t>
            </a:r>
            <a:r>
              <a:rPr lang="en-US" sz="2400" dirty="0">
                <a:latin typeface="Comic Sans MS" panose="030F0902030302020204" pitchFamily="66" charset="0"/>
              </a:rPr>
              <a:t>our best selves:</a:t>
            </a:r>
          </a:p>
          <a:p>
            <a:pPr algn="ctr"/>
            <a:r>
              <a:rPr lang="en-US" sz="2400" dirty="0">
                <a:latin typeface="Comic Sans MS" panose="030F0902030302020204" pitchFamily="66" charset="0"/>
              </a:rPr>
              <a:t>GLASS</a:t>
            </a:r>
          </a:p>
          <a:p>
            <a:pPr algn="ctr"/>
            <a:r>
              <a:rPr lang="en-US" sz="2400" dirty="0">
                <a:latin typeface="Comic Sans MS" panose="030F0902030302020204" pitchFamily="66" charset="0"/>
              </a:rPr>
              <a:t>G – Greet.  L – Look   A – Ask   S – Say and S – Smile </a:t>
            </a:r>
            <a:endParaRPr lang="en-US" dirty="0">
              <a:latin typeface="Comic Sans MS" panose="030F0902030302020204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17E35-AD59-D1C5-2F89-D2E938FE3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63529"/>
            <a:ext cx="7886700" cy="94297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b="1" dirty="0">
                <a:latin typeface="Comic Sans MS" panose="030F0902030302020204" pitchFamily="66" charset="0"/>
              </a:rPr>
              <a:t>In the classroom…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C520F5-A6E6-CB24-4F90-0EF13E4D3D5D}"/>
              </a:ext>
            </a:extLst>
          </p:cNvPr>
          <p:cNvSpPr txBox="1"/>
          <p:nvPr/>
        </p:nvSpPr>
        <p:spPr>
          <a:xfrm>
            <a:off x="539750" y="1422400"/>
            <a:ext cx="798195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Stay focused at all times - looking at and listening to speakers. You don’t want to miss key bits of learning and instructions.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Don’t fidget o</a:t>
            </a:r>
            <a:r>
              <a:rPr lang="en-US" sz="2800" dirty="0">
                <a:solidFill>
                  <a:prstClr val="black"/>
                </a:solidFill>
                <a:latin typeface="Comic Sans MS" panose="030F0902030302020204" pitchFamily="66" charset="0"/>
              </a:rPr>
              <a:t>r fuss with your equipment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omic Sans MS" panose="030F0902030302020204" pitchFamily="66" charset="0"/>
              </a:rPr>
              <a:t>Don’t shout out answers.  Wait to be asked to respond.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Don’t move around the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clas</a:t>
            </a:r>
            <a:r>
              <a:rPr lang="en-US" sz="2800" dirty="0" err="1">
                <a:solidFill>
                  <a:prstClr val="black"/>
                </a:solidFill>
                <a:latin typeface="Comic Sans MS" panose="030F0902030302020204" pitchFamily="66" charset="0"/>
              </a:rPr>
              <a:t>sroom</a:t>
            </a:r>
            <a:r>
              <a:rPr lang="en-US" sz="2800" dirty="0">
                <a:solidFill>
                  <a:prstClr val="black"/>
                </a:solidFill>
                <a:latin typeface="Comic Sans MS" panose="030F0902030302020204" pitchFamily="66" charset="0"/>
              </a:rPr>
              <a:t> without asking.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Take care of your equip</a:t>
            </a:r>
            <a:r>
              <a:rPr lang="en-US" sz="2800" dirty="0" err="1">
                <a:solidFill>
                  <a:prstClr val="black"/>
                </a:solidFill>
                <a:latin typeface="Comic Sans MS" panose="030F0902030302020204" pitchFamily="66" charset="0"/>
              </a:rPr>
              <a:t>ment</a:t>
            </a:r>
            <a:r>
              <a:rPr lang="en-US" sz="2800" dirty="0">
                <a:solidFill>
                  <a:prstClr val="black"/>
                </a:solidFill>
                <a:latin typeface="Comic Sans MS" panose="030F0902030302020204" pitchFamily="66" charset="0"/>
              </a:rPr>
              <a:t>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Be respectful and use your </a:t>
            </a:r>
            <a:r>
              <a:rPr lang="en-US" sz="2800" dirty="0">
                <a:solidFill>
                  <a:prstClr val="black"/>
                </a:solidFill>
                <a:latin typeface="Comic Sans MS" panose="030F0902030302020204" pitchFamily="66" charset="0"/>
              </a:rPr>
              <a:t>manner at all times.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840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DA2C1CD-E581-40CD-0C8A-45F785A4F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2183" y="138003"/>
            <a:ext cx="5667978" cy="1023836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en-US" b="1" dirty="0">
                <a:latin typeface="Comic Sans MS" panose="030F0902030302020204" pitchFamily="66" charset="0"/>
                <a:cs typeface="Calibri" panose="020F0502020204030204" pitchFamily="34" charset="0"/>
              </a:rPr>
              <a:t>Corridors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06F52A-2E03-0E4B-C9D4-BE806B40E1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875" y="1459156"/>
            <a:ext cx="1140190" cy="11855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459B2AC-27D3-F9C7-43AC-E1A6A920A750}"/>
              </a:ext>
            </a:extLst>
          </p:cNvPr>
          <p:cNvSpPr txBox="1"/>
          <p:nvPr/>
        </p:nvSpPr>
        <p:spPr>
          <a:xfrm>
            <a:off x="2224993" y="1541783"/>
            <a:ext cx="63542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Always </a:t>
            </a: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walk (on the left hand side)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; there is never a need to run.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3B26525-12F4-2153-40DC-6E1438F6E3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749" y="2836215"/>
            <a:ext cx="1185570" cy="11855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4219187-4583-B6F8-FF85-39835DC551DD}"/>
              </a:ext>
            </a:extLst>
          </p:cNvPr>
          <p:cNvSpPr txBox="1"/>
          <p:nvPr/>
        </p:nvSpPr>
        <p:spPr>
          <a:xfrm>
            <a:off x="2224993" y="2951946"/>
            <a:ext cx="63542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Use your </a:t>
            </a: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indoor voice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, when you are walking with a friend.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4B963ED-CD91-08F1-7A64-63C86767FF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232" y="4388011"/>
            <a:ext cx="1010833" cy="101083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06AF7BB-D241-3EB6-B98D-42B985DC6ED6}"/>
              </a:ext>
            </a:extLst>
          </p:cNvPr>
          <p:cNvSpPr txBox="1"/>
          <p:nvPr/>
        </p:nvSpPr>
        <p:spPr>
          <a:xfrm>
            <a:off x="2316262" y="4362109"/>
            <a:ext cx="61717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Walk in </a:t>
            </a: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silence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and stay in line, when being led by an adult.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870580-FA06-E8FE-2FB6-6111169EB7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935" y="5765070"/>
            <a:ext cx="879426" cy="10107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F387A03-3B5D-CEF9-4603-B62975EAD682}"/>
              </a:ext>
            </a:extLst>
          </p:cNvPr>
          <p:cNvSpPr txBox="1"/>
          <p:nvPr/>
        </p:nvSpPr>
        <p:spPr>
          <a:xfrm>
            <a:off x="2316262" y="5746352"/>
            <a:ext cx="61717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Respect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 the corridor displays.</a:t>
            </a:r>
          </a:p>
        </p:txBody>
      </p:sp>
    </p:spTree>
    <p:extLst>
      <p:ext uri="{BB962C8B-B14F-4D97-AF65-F5344CB8AC3E}">
        <p14:creationId xmlns:p14="http://schemas.microsoft.com/office/powerpoint/2010/main" val="1149825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3">
            <a:extLst>
              <a:ext uri="{FF2B5EF4-FFF2-40B4-BE49-F238E27FC236}">
                <a16:creationId xmlns:a16="http://schemas.microsoft.com/office/drawing/2014/main" id="{67B98B3E-653C-A644-0F9C-89A4C7AAC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0049" y="87318"/>
            <a:ext cx="3945159" cy="54667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Comic Sans MS" panose="030F0902030302020204" pitchFamily="66" charset="0"/>
                <a:cs typeface="Calibri" panose="020F0502020204030204" pitchFamily="34" charset="0"/>
              </a:rPr>
              <a:t>Lunchtime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ED31527-3AD7-73E1-193B-4E4565F1F4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025" y="631211"/>
            <a:ext cx="1295791" cy="128907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4BFE346-521F-5318-62FC-DA46F7430F76}"/>
              </a:ext>
            </a:extLst>
          </p:cNvPr>
          <p:cNvSpPr txBox="1"/>
          <p:nvPr/>
        </p:nvSpPr>
        <p:spPr>
          <a:xfrm>
            <a:off x="1794076" y="1005861"/>
            <a:ext cx="68483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Use you 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indoor voice </a:t>
            </a:r>
            <a:r>
              <a:rPr kumimoji="0" lang="en-US" sz="24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 in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the dining hall. Take off coats and hats before sitting down.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737A7CD-93F9-EF97-7B23-19F9ED727D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025" y="2307944"/>
            <a:ext cx="1264816" cy="90344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118AE68-8458-4279-2B43-FCFD9EDCE08B}"/>
              </a:ext>
            </a:extLst>
          </p:cNvPr>
          <p:cNvSpPr txBox="1"/>
          <p:nvPr/>
        </p:nvSpPr>
        <p:spPr>
          <a:xfrm>
            <a:off x="1979049" y="2307944"/>
            <a:ext cx="68483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Fill up all the seats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, on one side of the table before moving to the other side.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1592A10-C58F-8451-4688-C2449E04CE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658" y="3510805"/>
            <a:ext cx="1225550" cy="133542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1E12BD2-8B06-9DF6-8A52-E63053B22A9C}"/>
              </a:ext>
            </a:extLst>
          </p:cNvPr>
          <p:cNvSpPr txBox="1"/>
          <p:nvPr/>
        </p:nvSpPr>
        <p:spPr>
          <a:xfrm>
            <a:off x="1840375" y="3510805"/>
            <a:ext cx="69870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Before you leave the hall, 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tidy up your space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(cup, cutlery and tray) and pick up any food that may have fallen on the table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or the floor.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B67DEAA-2DF7-07B4-4DD7-8E29D633C7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658" y="5204286"/>
            <a:ext cx="1225550" cy="11938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19D7D241-2D66-6B45-676A-23F01E742F05}"/>
              </a:ext>
            </a:extLst>
          </p:cNvPr>
          <p:cNvSpPr txBox="1"/>
          <p:nvPr/>
        </p:nvSpPr>
        <p:spPr>
          <a:xfrm>
            <a:off x="1678440" y="4831690"/>
            <a:ext cx="70796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At the end of lunchtime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, remember to: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Stop playing and pick up any equipment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Walk to your line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Stop talking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Wait patiently for your teacher to arrive</a:t>
            </a:r>
          </a:p>
        </p:txBody>
      </p:sp>
    </p:spTree>
    <p:extLst>
      <p:ext uri="{BB962C8B-B14F-4D97-AF65-F5344CB8AC3E}">
        <p14:creationId xmlns:p14="http://schemas.microsoft.com/office/powerpoint/2010/main" val="328859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3">
            <a:extLst>
              <a:ext uri="{FF2B5EF4-FFF2-40B4-BE49-F238E27FC236}">
                <a16:creationId xmlns:a16="http://schemas.microsoft.com/office/drawing/2014/main" id="{67B98B3E-653C-A644-0F9C-89A4C7AAC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011" y="168303"/>
            <a:ext cx="5667978" cy="54667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Comic Sans MS" panose="030F0902030302020204" pitchFamily="66" charset="0"/>
                <a:cs typeface="Calibri" panose="020F0502020204030204" pitchFamily="34" charset="0"/>
              </a:rPr>
              <a:t>Playtimes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B67DEAA-2DF7-07B4-4DD7-8E29D633C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054" y="2235200"/>
            <a:ext cx="1225550" cy="1193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B6D6FC-F369-502B-CB1D-4B7E955F989E}"/>
              </a:ext>
            </a:extLst>
          </p:cNvPr>
          <p:cNvSpPr txBox="1"/>
          <p:nvPr/>
        </p:nvSpPr>
        <p:spPr>
          <a:xfrm>
            <a:off x="1738011" y="1862604"/>
            <a:ext cx="67526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At </a:t>
            </a:r>
            <a:r>
              <a:rPr kumimoji="0" lang="en-US" sz="2400" b="1" i="0" u="sng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th</a:t>
            </a:r>
            <a:r>
              <a:rPr lang="en-US" sz="2400" b="1" u="sng" dirty="0">
                <a:solidFill>
                  <a:prstClr val="black"/>
                </a:solidFill>
                <a:latin typeface="Comic Sans MS" panose="030F0902030302020204" pitchFamily="66" charset="0"/>
              </a:rPr>
              <a:t>e end of playtime</a:t>
            </a:r>
            <a:r>
              <a:rPr lang="en-US" sz="2400" dirty="0">
                <a:solidFill>
                  <a:prstClr val="black"/>
                </a:solidFill>
                <a:latin typeface="Comic Sans MS" panose="030F0902030302020204" pitchFamily="66" charset="0"/>
              </a:rPr>
              <a:t>, r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emember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 to: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Stop playing and pick up any equipment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Walk to your line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Stop talking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Wait patiently for your teacher to arrive</a:t>
            </a:r>
          </a:p>
        </p:txBody>
      </p:sp>
    </p:spTree>
    <p:extLst>
      <p:ext uri="{BB962C8B-B14F-4D97-AF65-F5344CB8AC3E}">
        <p14:creationId xmlns:p14="http://schemas.microsoft.com/office/powerpoint/2010/main" val="22268790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27E3378-8EE0-0CC1-DE2D-1E5F0CA83577}"/>
              </a:ext>
            </a:extLst>
          </p:cNvPr>
          <p:cNvCxnSpPr>
            <a:cxnSpLocks/>
          </p:cNvCxnSpPr>
          <p:nvPr/>
        </p:nvCxnSpPr>
        <p:spPr>
          <a:xfrm>
            <a:off x="3835400" y="87511"/>
            <a:ext cx="0" cy="6770489"/>
          </a:xfrm>
          <a:prstGeom prst="line">
            <a:avLst/>
          </a:prstGeom>
          <a:ln w="762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EEB302B8-6886-C597-30BB-4BE899BCFB06}"/>
              </a:ext>
            </a:extLst>
          </p:cNvPr>
          <p:cNvSpPr txBox="1"/>
          <p:nvPr/>
        </p:nvSpPr>
        <p:spPr>
          <a:xfrm>
            <a:off x="762000" y="26576"/>
            <a:ext cx="307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Rewards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E7404A-9462-A8F5-3E02-7387CB10032D}"/>
              </a:ext>
            </a:extLst>
          </p:cNvPr>
          <p:cNvSpPr txBox="1"/>
          <p:nvPr/>
        </p:nvSpPr>
        <p:spPr>
          <a:xfrm>
            <a:off x="5308600" y="3337"/>
            <a:ext cx="307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902030302020204" pitchFamily="66" charset="0"/>
              </a:rPr>
              <a:t>Sanctions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C144431-46CE-D717-542F-40A38FE9A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4" y="891610"/>
            <a:ext cx="1595688" cy="12808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FE028F-6E9A-DB15-9E48-AF9B39AE3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661" y="1326693"/>
            <a:ext cx="1694829" cy="11821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2D31797-469B-E8CB-10B8-976C19D86A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57" y="2746519"/>
            <a:ext cx="1571747" cy="15428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51CD0DA-B2F2-876C-DEAB-C52E0B0358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42" y="4272354"/>
            <a:ext cx="1825062" cy="11821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D672A0F-067B-3366-38DB-2EEA60CAB1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214267"/>
              </p:ext>
            </p:extLst>
          </p:nvPr>
        </p:nvGraphicFramePr>
        <p:xfrm>
          <a:off x="4191997" y="886630"/>
          <a:ext cx="4815032" cy="5603589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889371">
                  <a:extLst>
                    <a:ext uri="{9D8B030D-6E8A-4147-A177-3AD203B41FA5}">
                      <a16:colId xmlns:a16="http://schemas.microsoft.com/office/drawing/2014/main" val="3774290699"/>
                    </a:ext>
                  </a:extLst>
                </a:gridCol>
                <a:gridCol w="1926772">
                  <a:extLst>
                    <a:ext uri="{9D8B030D-6E8A-4147-A177-3AD203B41FA5}">
                      <a16:colId xmlns:a16="http://schemas.microsoft.com/office/drawing/2014/main" val="2785402811"/>
                    </a:ext>
                  </a:extLst>
                </a:gridCol>
                <a:gridCol w="1998889">
                  <a:extLst>
                    <a:ext uri="{9D8B030D-6E8A-4147-A177-3AD203B41FA5}">
                      <a16:colId xmlns:a16="http://schemas.microsoft.com/office/drawing/2014/main" val="1247045640"/>
                    </a:ext>
                  </a:extLst>
                </a:gridCol>
              </a:tblGrid>
              <a:tr h="5188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1" i="0" dirty="0">
                          <a:effectLst/>
                          <a:latin typeface="Comic Sans MS" panose="030F0902030302020204" pitchFamily="66" charset="0"/>
                        </a:rPr>
                        <a:t>Steps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1" i="0" dirty="0">
                          <a:effectLst/>
                          <a:latin typeface="Comic Sans MS" panose="030F0902030302020204" pitchFamily="66" charset="0"/>
                        </a:rPr>
                        <a:t>Sanction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1" i="0" dirty="0">
                          <a:effectLst/>
                          <a:latin typeface="Comic Sans MS" panose="030F0902030302020204" pitchFamily="66" charset="0"/>
                        </a:rPr>
                        <a:t>Additional Information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1219129"/>
                  </a:ext>
                </a:extLst>
              </a:tr>
              <a:tr h="5188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</a:rPr>
                        <a:t>Step 1 </a:t>
                      </a:r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</a:rPr>
                        <a:t>First Verbal warning </a:t>
                      </a:r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196860"/>
                  </a:ext>
                </a:extLst>
              </a:tr>
              <a:tr h="5188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</a:rPr>
                        <a:t>Step 2 </a:t>
                      </a:r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omic Sans MS" panose="030F0902030302020204" pitchFamily="66" charset="0"/>
                        </a:rPr>
                        <a:t>Second Verbal Warning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omic Sans MS" panose="030F0902030302020204" pitchFamily="66" charset="0"/>
                        </a:rPr>
                        <a:t>Lose 5 minutes playtime, lunchtime or golden time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208465"/>
                  </a:ext>
                </a:extLst>
              </a:tr>
              <a:tr h="166032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</a:rPr>
                        <a:t>Step 3 </a:t>
                      </a:r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Third verbal warning - child to sit on a chair (at the front of the classroom) for 5 minutes, with a timer </a:t>
                      </a:r>
                    </a:p>
                    <a:p>
                      <a:pPr algn="l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Parents are spoken to at the end of the day</a:t>
                      </a:r>
                    </a:p>
                    <a:p>
                      <a:pPr algn="ctr"/>
                      <a:endParaRPr lang="en-GB" sz="1200" b="0" dirty="0">
                        <a:effectLst/>
                        <a:latin typeface="Comic Sans MS" panose="030F0902030302020204" pitchFamily="66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1200" b="1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Complete the behaviour log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5820185"/>
                  </a:ext>
                </a:extLst>
              </a:tr>
              <a:tr h="1867863">
                <a:tc>
                  <a:txBody>
                    <a:bodyPr/>
                    <a:lstStyle/>
                    <a:p>
                      <a:pPr fontAlgn="t"/>
                      <a:endParaRPr lang="en-GB" sz="1200" b="0" dirty="0">
                        <a:effectLst/>
                        <a:latin typeface="Comic Sans MS" panose="030F0902030302020204" pitchFamily="66" charset="0"/>
                      </a:endParaRPr>
                    </a:p>
                    <a:p>
                      <a:pPr algn="l" rtl="0" fontAlgn="base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</a:rPr>
                        <a:t>Step 4 </a:t>
                      </a:r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Fourth and finally warning – child is sent to a partner class for 5 minutes, with a timer. This will also result in a loss of golden time.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Nursery to Reception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Reception to Nursery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Year 1 to Reception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Year 2 to Year 3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Year 3 to Year 2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Year 4 to Year 2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Year 5 to Year 6</a:t>
                      </a:r>
                    </a:p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Year 6 to Year 5</a:t>
                      </a:r>
                    </a:p>
                    <a:p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149743"/>
                  </a:ext>
                </a:extLst>
              </a:tr>
              <a:tr h="5188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</a:rPr>
                        <a:t>Step 5 </a:t>
                      </a:r>
                      <a:endParaRPr lang="en-GB" sz="1200" b="0" i="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Child is referred to HT or DHT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effectLst/>
                          <a:latin typeface="Comic Sans MS" panose="030F0902030302020204" pitchFamily="66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Meeting to be arranged to see parents 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8079489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36523C7-DE32-151A-2464-28715B5D9FC1}"/>
              </a:ext>
            </a:extLst>
          </p:cNvPr>
          <p:cNvSpPr txBox="1"/>
          <p:nvPr/>
        </p:nvSpPr>
        <p:spPr>
          <a:xfrm>
            <a:off x="1653742" y="5585063"/>
            <a:ext cx="1688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>
                <a:latin typeface="Comic Sans MS" panose="030F0902030302020204" pitchFamily="66" charset="0"/>
              </a:rPr>
              <a:t>Friday </a:t>
            </a:r>
          </a:p>
          <a:p>
            <a:pPr algn="ctr"/>
            <a:r>
              <a:rPr lang="en-US" dirty="0">
                <a:latin typeface="Comic Sans MS" panose="030F0902030302020204" pitchFamily="66" charset="0"/>
              </a:rPr>
              <a:t>2.45 – 3.10pm</a:t>
            </a:r>
          </a:p>
        </p:txBody>
      </p:sp>
    </p:spTree>
    <p:extLst>
      <p:ext uri="{BB962C8B-B14F-4D97-AF65-F5344CB8AC3E}">
        <p14:creationId xmlns:p14="http://schemas.microsoft.com/office/powerpoint/2010/main" val="3109435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68459" y="389502"/>
            <a:ext cx="68380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Thank you for listening Year __.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A88172-48D3-C9A7-E71D-AADD453DCB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278" y="1684312"/>
            <a:ext cx="3226288" cy="3010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798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39792</TotalTime>
  <Words>567</Words>
  <Application>Microsoft Macintosh PowerPoint</Application>
  <PresentationFormat>On-screen Show (4:3)</PresentationFormat>
  <Paragraphs>110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Montserrat</vt:lpstr>
      <vt:lpstr>Office Theme</vt:lpstr>
      <vt:lpstr>1_Office Theme</vt:lpstr>
      <vt:lpstr>PowerPoint Presentation</vt:lpstr>
      <vt:lpstr>PowerPoint Presentation</vt:lpstr>
      <vt:lpstr>Come into school ready to learn!</vt:lpstr>
      <vt:lpstr>Our school rules need to guide everything we do.</vt:lpstr>
      <vt:lpstr>Good Manners Matter!</vt:lpstr>
      <vt:lpstr>In the classroom…</vt:lpstr>
      <vt:lpstr>Corridors</vt:lpstr>
      <vt:lpstr>Lunchtime</vt:lpstr>
      <vt:lpstr>Playtimes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Etheridge</dc:creator>
  <cp:lastModifiedBy>Ttadams75@outlook.com</cp:lastModifiedBy>
  <cp:revision>221</cp:revision>
  <dcterms:created xsi:type="dcterms:W3CDTF">2018-12-02T18:59:23Z</dcterms:created>
  <dcterms:modified xsi:type="dcterms:W3CDTF">2023-10-18T11:16:44Z</dcterms:modified>
</cp:coreProperties>
</file>